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62" r:id="rId2"/>
    <p:sldId id="272" r:id="rId3"/>
    <p:sldId id="264" r:id="rId4"/>
    <p:sldId id="266" r:id="rId5"/>
    <p:sldId id="273" r:id="rId6"/>
    <p:sldId id="274" r:id="rId7"/>
    <p:sldId id="275" r:id="rId8"/>
    <p:sldId id="278" r:id="rId9"/>
    <p:sldId id="277" r:id="rId10"/>
  </p:sldIdLst>
  <p:sldSz cx="12192000" cy="68580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63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42" autoAdjust="0"/>
    <p:restoredTop sz="96395" autoAdjust="0"/>
  </p:normalViewPr>
  <p:slideViewPr>
    <p:cSldViewPr snapToGrid="0">
      <p:cViewPr varScale="1">
        <p:scale>
          <a:sx n="112" d="100"/>
          <a:sy n="112" d="100"/>
        </p:scale>
        <p:origin x="450" y="78"/>
      </p:cViewPr>
      <p:guideLst>
        <p:guide pos="3863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AA884B-BEF7-46CC-915C-199883E48921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694127-4865-40C2-855A-8FD6662EE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172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220663" y="809625"/>
            <a:ext cx="7191376" cy="40465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801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220663" y="809625"/>
            <a:ext cx="7191376" cy="40465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12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94127-4865-40C2-855A-8FD6662EE2F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865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94127-4865-40C2-855A-8FD6662EE2F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959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5393A-F5AD-4E6E-8DF1-A16B56B3F02C}" type="datetime1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008F0-CFF7-4ED7-BD3C-48448BA611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372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49B63-4DFA-4778-A9BB-FC464924F84E}" type="datetime1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008F0-CFF7-4ED7-BD3C-48448BA611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652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42697-CDAC-47BD-9564-02351DF028F8}" type="datetime1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008F0-CFF7-4ED7-BD3C-48448BA611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30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07B1F-2132-4174-9AA0-40D6C734E96B}" type="datetime1">
              <a:rPr lang="ru-RU" smtClean="0"/>
              <a:t>07.07.2026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008F0-CFF7-4ED7-BD3C-48448BA611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487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CDE9-3212-45B5-B002-B4262DEF8050}" type="datetime1">
              <a:rPr lang="ru-RU" smtClean="0"/>
              <a:t>07.07.2026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008F0-CFF7-4ED7-BD3C-48448BA611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503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8A5FF-AFBC-4210-8B56-7DC5462477EB}" type="datetime1">
              <a:rPr lang="ru-RU" smtClean="0"/>
              <a:t>07.07.2026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008F0-CFF7-4ED7-BD3C-48448BA611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805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5F31C-7D37-4F86-B01C-821F738F75B2}" type="datetime1">
              <a:rPr lang="ru-RU" smtClean="0"/>
              <a:t>07.07.2026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008F0-CFF7-4ED7-BD3C-48448BA611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285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427D6-49F3-4E54-8F3C-C7C371DA8990}" type="datetime1">
              <a:rPr lang="ru-RU" smtClean="0"/>
              <a:t>07.07.2026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008F0-CFF7-4ED7-BD3C-48448BA611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246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293DB-0CBD-4ADD-8486-F074875BF1D9}" type="datetime1">
              <a:rPr lang="ru-RU" smtClean="0"/>
              <a:t>07.07.2026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008F0-CFF7-4ED7-BD3C-48448BA611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850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C5170-98AA-4DE6-80D8-CF909CCE326C}" type="datetime1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008F0-CFF7-4ED7-BD3C-48448BA611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853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318A1-A33C-4695-BA03-613001D4C2C0}" type="datetime1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008F0-CFF7-4ED7-BD3C-48448BA611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606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A0682-C5D1-44C4-A1AD-105CE3B110CB}" type="datetime1">
              <a:rPr lang="ru-RU" smtClean="0"/>
              <a:t>07.07.2026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1321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541369"/>
            <a:ext cx="10363200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E3BC8-39B1-4341-89D2-D3B5605823C0}" type="datetime1">
              <a:rPr lang="ru-RU" smtClean="0"/>
              <a:t>07.07.2026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2882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26903-3054-4146-9EC5-C06364E47B28}" type="datetime1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008F0-CFF7-4ED7-BD3C-48448BA611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68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9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10" name="TextBox 9"/>
          <p:cNvSpPr txBox="1"/>
          <p:nvPr/>
        </p:nvSpPr>
        <p:spPr>
          <a:xfrm>
            <a:off x="676908" y="1530786"/>
            <a:ext cx="88779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Актуальные вопросы при ведении казначейского учета операций с использованием сервиса быстрых платежей в условиях централизации операционных функций УФК на уровне Платежных центров.</a:t>
            </a:r>
          </a:p>
          <a:p>
            <a:r>
              <a:rPr lang="ru-RU" sz="28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Практический опыт.</a:t>
            </a:r>
            <a:endParaRPr lang="ru-RU" sz="28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0257" y="5145971"/>
            <a:ext cx="55047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Григорьева Ольга Анатольевна</a:t>
            </a:r>
            <a:endParaRPr lang="ru-RU" sz="16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руководителя </a:t>
            </a:r>
            <a:endParaRPr lang="ru-RU" sz="12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Федерального </a:t>
            </a:r>
            <a:r>
              <a:rPr lang="ru-RU" sz="12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 </a:t>
            </a:r>
            <a:endParaRPr lang="ru-RU" sz="12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2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Новосибирской области</a:t>
            </a:r>
          </a:p>
        </p:txBody>
      </p:sp>
      <p:sp>
        <p:nvSpPr>
          <p:cNvPr id="14" name="object 2"/>
          <p:cNvSpPr/>
          <p:nvPr/>
        </p:nvSpPr>
        <p:spPr>
          <a:xfrm flipV="1">
            <a:off x="2984" y="530119"/>
            <a:ext cx="933412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17" name="TextBox 16"/>
          <p:cNvSpPr txBox="1"/>
          <p:nvPr/>
        </p:nvSpPr>
        <p:spPr>
          <a:xfrm>
            <a:off x="8786552" y="6517886"/>
            <a:ext cx="3258589" cy="35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1690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Новосибирск, июль 2026 года </a:t>
            </a:r>
            <a:endParaRPr lang="ru-RU" sz="1690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20028" y="19214"/>
            <a:ext cx="3048000" cy="86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2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731521" y="1332766"/>
            <a:ext cx="10622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операций с использованием сервиса быстрых платежей (шт.)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662157"/>
              </p:ext>
            </p:extLst>
          </p:nvPr>
        </p:nvGraphicFramePr>
        <p:xfrm>
          <a:off x="811851" y="2204352"/>
          <a:ext cx="10541949" cy="366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3983">
                  <a:extLst>
                    <a:ext uri="{9D8B030D-6E8A-4147-A177-3AD203B41FA5}">
                      <a16:colId xmlns:a16="http://schemas.microsoft.com/office/drawing/2014/main" xmlns="" val="749404668"/>
                    </a:ext>
                  </a:extLst>
                </a:gridCol>
                <a:gridCol w="3513983">
                  <a:extLst>
                    <a:ext uri="{9D8B030D-6E8A-4147-A177-3AD203B41FA5}">
                      <a16:colId xmlns:a16="http://schemas.microsoft.com/office/drawing/2014/main" xmlns="" val="2948487206"/>
                    </a:ext>
                  </a:extLst>
                </a:gridCol>
                <a:gridCol w="3513983">
                  <a:extLst>
                    <a:ext uri="{9D8B030D-6E8A-4147-A177-3AD203B41FA5}">
                      <a16:colId xmlns:a16="http://schemas.microsoft.com/office/drawing/2014/main" xmlns="" val="3034078165"/>
                    </a:ext>
                  </a:extLst>
                </a:gridCol>
              </a:tblGrid>
              <a:tr h="752493">
                <a:tc>
                  <a:txBody>
                    <a:bodyPr/>
                    <a:lstStyle/>
                    <a:p>
                      <a:pPr algn="ctr"/>
                      <a:endParaRPr lang="ru-RU" b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КС</a:t>
                      </a:r>
                      <a:endParaRPr lang="ru-RU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полугодие 2026</a:t>
                      </a:r>
                      <a:endParaRPr lang="ru-RU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738079663"/>
                  </a:ext>
                </a:extLst>
              </a:tr>
              <a:tr h="199558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03100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03212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03224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03234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03420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80 962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5 813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85 713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21 455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918744103"/>
                  </a:ext>
                </a:extLst>
              </a:tr>
              <a:tr h="909628"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86 916</a:t>
                      </a:r>
                    </a:p>
                    <a:p>
                      <a:pPr algn="ctr"/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107 36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876725531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20028" y="19214"/>
            <a:ext cx="3048000" cy="862346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008F0-CFF7-4ED7-BD3C-48448BA611F9}" type="slidenum">
              <a:rPr lang="ru-RU" smtClean="0"/>
              <a:t>2</a:t>
            </a:fld>
            <a:endParaRPr lang="ru-RU"/>
          </a:p>
        </p:txBody>
      </p:sp>
      <p:sp>
        <p:nvSpPr>
          <p:cNvPr id="7" name="TextBox 12"/>
          <p:cNvSpPr txBox="1"/>
          <p:nvPr/>
        </p:nvSpPr>
        <p:spPr>
          <a:xfrm>
            <a:off x="5122056" y="330064"/>
            <a:ext cx="6340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операций СБП</a:t>
            </a:r>
            <a:endParaRPr lang="ru-RU" sz="20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45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5275241" y="313072"/>
            <a:ext cx="6340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2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</a:t>
            </a:r>
            <a:r>
              <a:rPr lang="ru-RU" sz="2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банковской </a:t>
            </a:r>
            <a:r>
              <a:rPr lang="ru-RU" sz="2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выписке</a:t>
            </a:r>
            <a:endParaRPr lang="ru-RU" sz="20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8" name="Объект 6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98240" y="1729209"/>
            <a:ext cx="5699335" cy="2152835"/>
          </a:xfrm>
          <a:prstGeom prst="rect">
            <a:avLst/>
          </a:prstGeom>
        </p:spPr>
      </p:pic>
      <p:pic>
        <p:nvPicPr>
          <p:cNvPr id="10" name="Объект 8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729209"/>
            <a:ext cx="5748252" cy="2152835"/>
          </a:xfrm>
          <a:prstGeom prst="rect">
            <a:avLst/>
          </a:prstGeom>
        </p:spPr>
      </p:pic>
      <p:sp>
        <p:nvSpPr>
          <p:cNvPr id="11" name="Текст 2"/>
          <p:cNvSpPr txBox="1">
            <a:spLocks/>
          </p:cNvSpPr>
          <p:nvPr/>
        </p:nvSpPr>
        <p:spPr>
          <a:xfrm>
            <a:off x="357447" y="1088967"/>
            <a:ext cx="5640128" cy="47382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Банковская выписка 40102 в ПУДС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Текст 4"/>
          <p:cNvSpPr txBox="1">
            <a:spLocks/>
          </p:cNvSpPr>
          <p:nvPr/>
        </p:nvSpPr>
        <p:spPr>
          <a:xfrm>
            <a:off x="6172199" y="1088967"/>
            <a:ext cx="5748251" cy="47382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Банковская выписка 40102 в АС ФК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4098175" y="2510444"/>
            <a:ext cx="1192580" cy="6068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6949440" y="2510444"/>
            <a:ext cx="1496291" cy="6068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637878"/>
              </p:ext>
            </p:extLst>
          </p:nvPr>
        </p:nvGraphicFramePr>
        <p:xfrm>
          <a:off x="298240" y="4048466"/>
          <a:ext cx="8837448" cy="26903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9858">
                  <a:extLst>
                    <a:ext uri="{9D8B030D-6E8A-4147-A177-3AD203B41FA5}">
                      <a16:colId xmlns:a16="http://schemas.microsoft.com/office/drawing/2014/main" xmlns="" val="1182913318"/>
                    </a:ext>
                  </a:extLst>
                </a:gridCol>
                <a:gridCol w="360401">
                  <a:extLst>
                    <a:ext uri="{9D8B030D-6E8A-4147-A177-3AD203B41FA5}">
                      <a16:colId xmlns:a16="http://schemas.microsoft.com/office/drawing/2014/main" xmlns="" val="3038965800"/>
                    </a:ext>
                  </a:extLst>
                </a:gridCol>
                <a:gridCol w="1038442">
                  <a:extLst>
                    <a:ext uri="{9D8B030D-6E8A-4147-A177-3AD203B41FA5}">
                      <a16:colId xmlns:a16="http://schemas.microsoft.com/office/drawing/2014/main" xmlns="" val="3385996400"/>
                    </a:ext>
                  </a:extLst>
                </a:gridCol>
                <a:gridCol w="1038442">
                  <a:extLst>
                    <a:ext uri="{9D8B030D-6E8A-4147-A177-3AD203B41FA5}">
                      <a16:colId xmlns:a16="http://schemas.microsoft.com/office/drawing/2014/main" xmlns="" val="3992282391"/>
                    </a:ext>
                  </a:extLst>
                </a:gridCol>
                <a:gridCol w="476461">
                  <a:extLst>
                    <a:ext uri="{9D8B030D-6E8A-4147-A177-3AD203B41FA5}">
                      <a16:colId xmlns:a16="http://schemas.microsoft.com/office/drawing/2014/main" xmlns="" val="3514217548"/>
                    </a:ext>
                  </a:extLst>
                </a:gridCol>
                <a:gridCol w="1362193">
                  <a:extLst>
                    <a:ext uri="{9D8B030D-6E8A-4147-A177-3AD203B41FA5}">
                      <a16:colId xmlns:a16="http://schemas.microsoft.com/office/drawing/2014/main" xmlns="" val="54102920"/>
                    </a:ext>
                  </a:extLst>
                </a:gridCol>
                <a:gridCol w="268773">
                  <a:extLst>
                    <a:ext uri="{9D8B030D-6E8A-4147-A177-3AD203B41FA5}">
                      <a16:colId xmlns:a16="http://schemas.microsoft.com/office/drawing/2014/main" xmlns="" val="736313952"/>
                    </a:ext>
                  </a:extLst>
                </a:gridCol>
                <a:gridCol w="849079">
                  <a:extLst>
                    <a:ext uri="{9D8B030D-6E8A-4147-A177-3AD203B41FA5}">
                      <a16:colId xmlns:a16="http://schemas.microsoft.com/office/drawing/2014/main" xmlns="" val="2837578385"/>
                    </a:ext>
                  </a:extLst>
                </a:gridCol>
                <a:gridCol w="849079">
                  <a:extLst>
                    <a:ext uri="{9D8B030D-6E8A-4147-A177-3AD203B41FA5}">
                      <a16:colId xmlns:a16="http://schemas.microsoft.com/office/drawing/2014/main" xmlns="" val="2427303561"/>
                    </a:ext>
                  </a:extLst>
                </a:gridCol>
                <a:gridCol w="849079">
                  <a:extLst>
                    <a:ext uri="{9D8B030D-6E8A-4147-A177-3AD203B41FA5}">
                      <a16:colId xmlns:a16="http://schemas.microsoft.com/office/drawing/2014/main" xmlns="" val="3617220253"/>
                    </a:ext>
                  </a:extLst>
                </a:gridCol>
                <a:gridCol w="691785">
                  <a:extLst>
                    <a:ext uri="{9D8B030D-6E8A-4147-A177-3AD203B41FA5}">
                      <a16:colId xmlns:a16="http://schemas.microsoft.com/office/drawing/2014/main" xmlns="" val="1757010550"/>
                    </a:ext>
                  </a:extLst>
                </a:gridCol>
                <a:gridCol w="361928">
                  <a:extLst>
                    <a:ext uri="{9D8B030D-6E8A-4147-A177-3AD203B41FA5}">
                      <a16:colId xmlns:a16="http://schemas.microsoft.com/office/drawing/2014/main" xmlns="" val="3032402820"/>
                    </a:ext>
                  </a:extLst>
                </a:gridCol>
                <a:gridCol w="361928">
                  <a:extLst>
                    <a:ext uri="{9D8B030D-6E8A-4147-A177-3AD203B41FA5}">
                      <a16:colId xmlns:a16="http://schemas.microsoft.com/office/drawing/2014/main" xmlns="" val="3915512762"/>
                    </a:ext>
                  </a:extLst>
                </a:gridCol>
              </a:tblGrid>
              <a:tr h="113792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Журнал операций №             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effectLst/>
                        </a:rPr>
                        <a:t>1906</a:t>
                      </a:r>
                      <a:endParaRPr lang="ru-RU" sz="7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extLst>
                  <a:ext uri="{0D108BD9-81ED-4DB2-BD59-A6C34878D82A}">
                    <a16:rowId xmlns:a16="http://schemas.microsoft.com/office/drawing/2014/main" xmlns="" val="2969802797"/>
                  </a:ext>
                </a:extLst>
              </a:tr>
              <a:tr h="113792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(Операции системы казначейских платежей)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extLst>
                  <a:ext uri="{0D108BD9-81ED-4DB2-BD59-A6C34878D82A}">
                    <a16:rowId xmlns:a16="http://schemas.microsoft.com/office/drawing/2014/main" xmlns="" val="741697578"/>
                  </a:ext>
                </a:extLst>
              </a:tr>
              <a:tr h="113792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за 19.06.2026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extLst>
                  <a:ext uri="{0D108BD9-81ED-4DB2-BD59-A6C34878D82A}">
                    <a16:rowId xmlns:a16="http://schemas.microsoft.com/office/drawing/2014/main" xmlns="" val="3766106050"/>
                  </a:ext>
                </a:extLst>
              </a:tr>
              <a:tr h="113792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Коды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41504152"/>
                  </a:ext>
                </a:extLst>
              </a:tr>
              <a:tr h="113792"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Форма по ОКУД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0504071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55028841"/>
                  </a:ext>
                </a:extLst>
              </a:tr>
              <a:tr h="113792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Дата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  19.06.2026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89694232"/>
                  </a:ext>
                </a:extLst>
              </a:tr>
              <a:tr h="113792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по ОКПО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34485960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8653657"/>
                  </a:ext>
                </a:extLst>
              </a:tr>
              <a:tr h="1137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Учреждение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Управление Федерального казначейства по Новосибирской области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38524661"/>
                  </a:ext>
                </a:extLst>
              </a:tr>
              <a:tr h="113792"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Структурное подразделение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Отдел бюджетного учета и отчетности по операциям бюджетов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08887892"/>
                  </a:ext>
                </a:extLst>
              </a:tr>
              <a:tr h="113792"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Наименование учредителя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18920078"/>
                  </a:ext>
                </a:extLst>
              </a:tr>
              <a:tr h="221158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Наименование бюджета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</a:rPr>
                        <a:t>Операции системы казначейских платежей</a:t>
                      </a:r>
                      <a:endParaRPr lang="ru-RU" sz="7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по ОКЕИ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383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006304"/>
                  </a:ext>
                </a:extLst>
              </a:tr>
              <a:tr h="113792"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Единица измерения: руб.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extLst>
                  <a:ext uri="{0D108BD9-81ED-4DB2-BD59-A6C34878D82A}">
                    <a16:rowId xmlns:a16="http://schemas.microsoft.com/office/drawing/2014/main" xmlns="" val="3173319712"/>
                  </a:ext>
                </a:extLst>
              </a:tr>
              <a:tr h="22115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Дата операции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Документ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Наименование показателя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Содержание операции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Остаток на начало периода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Номер счета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Сумма</a:t>
                      </a:r>
                      <a:endParaRPr lang="ru-RU" sz="7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Остаток на конец периода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21300088"/>
                  </a:ext>
                </a:extLst>
              </a:tr>
              <a:tr h="3174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дата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номер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наименование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по дебету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по кредиту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дебет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кредит</a:t>
                      </a:r>
                      <a:endParaRPr lang="ru-RU" sz="7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по дебету</a:t>
                      </a:r>
                      <a:endParaRPr lang="ru-RU" sz="7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по кредиту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extLst>
                  <a:ext uri="{0D108BD9-81ED-4DB2-BD59-A6C34878D82A}">
                    <a16:rowId xmlns:a16="http://schemas.microsoft.com/office/drawing/2014/main" xmlns="" val="2134756583"/>
                  </a:ext>
                </a:extLst>
              </a:tr>
              <a:tr h="1137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2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3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4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5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6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7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8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9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10</a:t>
                      </a:r>
                      <a:endParaRPr lang="ru-RU" sz="7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11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12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13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extLst>
                  <a:ext uri="{0D108BD9-81ED-4DB2-BD59-A6C34878D82A}">
                    <a16:rowId xmlns:a16="http://schemas.microsoft.com/office/drawing/2014/main" xmlns="" val="2921583428"/>
                  </a:ext>
                </a:extLst>
              </a:tr>
              <a:tr h="1137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ctr"/>
                </a:tc>
                <a:extLst>
                  <a:ext uri="{0D108BD9-81ED-4DB2-BD59-A6C34878D82A}">
                    <a16:rowId xmlns:a16="http://schemas.microsoft.com/office/drawing/2014/main" xmlns="" val="3696494797"/>
                  </a:ext>
                </a:extLst>
              </a:tr>
              <a:tr h="221158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19.06.2026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19.06.2026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707874639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Банковская выписка итоговая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Выбытие средств единого казначейского счета в рублях. СБП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000.00000000000000.0.49200.000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effectLst/>
                        </a:rPr>
                        <a:t>000.00000000000000.0.29211.000</a:t>
                      </a:r>
                      <a:endParaRPr lang="ru-RU" sz="7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</a:rPr>
                        <a:t>5 310 220,51</a:t>
                      </a:r>
                      <a:endParaRPr lang="ru-RU" sz="7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extLst>
                  <a:ext uri="{0D108BD9-81ED-4DB2-BD59-A6C34878D82A}">
                    <a16:rowId xmlns:a16="http://schemas.microsoft.com/office/drawing/2014/main" xmlns="" val="1925810910"/>
                  </a:ext>
                </a:extLst>
              </a:tr>
              <a:tr h="221158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19.06.2026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19.06.2026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707874639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Банковская выписка итоговая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Поступление средств единого казначейского счета в рублях. СБП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000.00000000000000.0.29211.000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000.00000000000000.0.49200.000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5 310 220,51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</a:rPr>
                        <a:t> </a:t>
                      </a:r>
                      <a:endParaRPr lang="ru-RU" sz="7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6" marR="6386" marT="6386" marB="0" anchor="b"/>
                </a:tc>
                <a:extLst>
                  <a:ext uri="{0D108BD9-81ED-4DB2-BD59-A6C34878D82A}">
                    <a16:rowId xmlns:a16="http://schemas.microsoft.com/office/drawing/2014/main" xmlns="" val="1054334591"/>
                  </a:ext>
                </a:extLst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5877098" y="6068290"/>
            <a:ext cx="3175462" cy="7398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 6"/>
          <p:cNvSpPr/>
          <p:nvPr/>
        </p:nvSpPr>
        <p:spPr>
          <a:xfrm>
            <a:off x="5636029" y="2601884"/>
            <a:ext cx="731520" cy="282632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Равно 16"/>
          <p:cNvSpPr/>
          <p:nvPr/>
        </p:nvSpPr>
        <p:spPr>
          <a:xfrm rot="5400000">
            <a:off x="4355663" y="3678078"/>
            <a:ext cx="722600" cy="282632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Равно 17"/>
          <p:cNvSpPr/>
          <p:nvPr/>
        </p:nvSpPr>
        <p:spPr>
          <a:xfrm rot="5400000">
            <a:off x="7336285" y="3678078"/>
            <a:ext cx="722599" cy="282632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20028" y="19214"/>
            <a:ext cx="3048000" cy="862346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30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867102" y="427141"/>
            <a:ext cx="6874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Выверка </a:t>
            </a:r>
            <a:r>
              <a:rPr lang="ru-RU" sz="2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</a:t>
            </a:r>
            <a:r>
              <a:rPr lang="ru-RU" sz="2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первичным документам в ПУДС</a:t>
            </a:r>
          </a:p>
        </p:txBody>
      </p:sp>
      <p:sp>
        <p:nvSpPr>
          <p:cNvPr id="22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9" name="Рисунок 18"/>
          <p:cNvPicPr/>
          <p:nvPr/>
        </p:nvPicPr>
        <p:blipFill>
          <a:blip r:embed="rId3"/>
          <a:stretch>
            <a:fillRect/>
          </a:stretch>
        </p:blipFill>
        <p:spPr>
          <a:xfrm>
            <a:off x="590204" y="1064029"/>
            <a:ext cx="11072552" cy="2086495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3142211" y="1737361"/>
            <a:ext cx="1429789" cy="2992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972550"/>
              </p:ext>
            </p:extLst>
          </p:nvPr>
        </p:nvGraphicFramePr>
        <p:xfrm>
          <a:off x="590204" y="3309989"/>
          <a:ext cx="11072549" cy="25169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6760">
                  <a:extLst>
                    <a:ext uri="{9D8B030D-6E8A-4147-A177-3AD203B41FA5}">
                      <a16:colId xmlns:a16="http://schemas.microsoft.com/office/drawing/2014/main" xmlns="" val="3895927681"/>
                    </a:ext>
                  </a:extLst>
                </a:gridCol>
                <a:gridCol w="636760">
                  <a:extLst>
                    <a:ext uri="{9D8B030D-6E8A-4147-A177-3AD203B41FA5}">
                      <a16:colId xmlns:a16="http://schemas.microsoft.com/office/drawing/2014/main" xmlns="" val="1758968130"/>
                    </a:ext>
                  </a:extLst>
                </a:gridCol>
                <a:gridCol w="636760">
                  <a:extLst>
                    <a:ext uri="{9D8B030D-6E8A-4147-A177-3AD203B41FA5}">
                      <a16:colId xmlns:a16="http://schemas.microsoft.com/office/drawing/2014/main" xmlns="" val="4165236962"/>
                    </a:ext>
                  </a:extLst>
                </a:gridCol>
                <a:gridCol w="1580109">
                  <a:extLst>
                    <a:ext uri="{9D8B030D-6E8A-4147-A177-3AD203B41FA5}">
                      <a16:colId xmlns:a16="http://schemas.microsoft.com/office/drawing/2014/main" xmlns="" val="4238126218"/>
                    </a:ext>
                  </a:extLst>
                </a:gridCol>
                <a:gridCol w="636760">
                  <a:extLst>
                    <a:ext uri="{9D8B030D-6E8A-4147-A177-3AD203B41FA5}">
                      <a16:colId xmlns:a16="http://schemas.microsoft.com/office/drawing/2014/main" xmlns="" val="259811977"/>
                    </a:ext>
                  </a:extLst>
                </a:gridCol>
                <a:gridCol w="636760">
                  <a:extLst>
                    <a:ext uri="{9D8B030D-6E8A-4147-A177-3AD203B41FA5}">
                      <a16:colId xmlns:a16="http://schemas.microsoft.com/office/drawing/2014/main" xmlns="" val="2814974002"/>
                    </a:ext>
                  </a:extLst>
                </a:gridCol>
                <a:gridCol w="636760">
                  <a:extLst>
                    <a:ext uri="{9D8B030D-6E8A-4147-A177-3AD203B41FA5}">
                      <a16:colId xmlns:a16="http://schemas.microsoft.com/office/drawing/2014/main" xmlns="" val="3839508400"/>
                    </a:ext>
                  </a:extLst>
                </a:gridCol>
                <a:gridCol w="636760">
                  <a:extLst>
                    <a:ext uri="{9D8B030D-6E8A-4147-A177-3AD203B41FA5}">
                      <a16:colId xmlns:a16="http://schemas.microsoft.com/office/drawing/2014/main" xmlns="" val="1312815252"/>
                    </a:ext>
                  </a:extLst>
                </a:gridCol>
                <a:gridCol w="636760">
                  <a:extLst>
                    <a:ext uri="{9D8B030D-6E8A-4147-A177-3AD203B41FA5}">
                      <a16:colId xmlns:a16="http://schemas.microsoft.com/office/drawing/2014/main" xmlns="" val="2666314473"/>
                    </a:ext>
                  </a:extLst>
                </a:gridCol>
                <a:gridCol w="636760">
                  <a:extLst>
                    <a:ext uri="{9D8B030D-6E8A-4147-A177-3AD203B41FA5}">
                      <a16:colId xmlns:a16="http://schemas.microsoft.com/office/drawing/2014/main" xmlns="" val="1499913200"/>
                    </a:ext>
                  </a:extLst>
                </a:gridCol>
                <a:gridCol w="636760">
                  <a:extLst>
                    <a:ext uri="{9D8B030D-6E8A-4147-A177-3AD203B41FA5}">
                      <a16:colId xmlns:a16="http://schemas.microsoft.com/office/drawing/2014/main" xmlns="" val="1662212929"/>
                    </a:ext>
                  </a:extLst>
                </a:gridCol>
                <a:gridCol w="636760">
                  <a:extLst>
                    <a:ext uri="{9D8B030D-6E8A-4147-A177-3AD203B41FA5}">
                      <a16:colId xmlns:a16="http://schemas.microsoft.com/office/drawing/2014/main" xmlns="" val="3440457899"/>
                    </a:ext>
                  </a:extLst>
                </a:gridCol>
                <a:gridCol w="636760">
                  <a:extLst>
                    <a:ext uri="{9D8B030D-6E8A-4147-A177-3AD203B41FA5}">
                      <a16:colId xmlns:a16="http://schemas.microsoft.com/office/drawing/2014/main" xmlns="" val="4124356805"/>
                    </a:ext>
                  </a:extLst>
                </a:gridCol>
                <a:gridCol w="636760">
                  <a:extLst>
                    <a:ext uri="{9D8B030D-6E8A-4147-A177-3AD203B41FA5}">
                      <a16:colId xmlns:a16="http://schemas.microsoft.com/office/drawing/2014/main" xmlns="" val="1837591044"/>
                    </a:ext>
                  </a:extLst>
                </a:gridCol>
                <a:gridCol w="1214560">
                  <a:extLst>
                    <a:ext uri="{9D8B030D-6E8A-4147-A177-3AD203B41FA5}">
                      <a16:colId xmlns:a16="http://schemas.microsoft.com/office/drawing/2014/main" xmlns="" val="840333037"/>
                    </a:ext>
                  </a:extLst>
                </a:gridCol>
              </a:tblGrid>
              <a:tr h="83166">
                <a:tc gridSpan="15">
                  <a:txBody>
                    <a:bodyPr/>
                    <a:lstStyle/>
                    <a:p>
                      <a:pPr algn="l" fontAlgn="ctr"/>
                      <a:r>
                        <a:rPr lang="ru-RU" sz="600" u="none" strike="noStrike" dirty="0">
                          <a:effectLst/>
                        </a:rPr>
                        <a:t>Кредитовые поступления C2G СБП (G25)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42923789"/>
                  </a:ext>
                </a:extLst>
              </a:tr>
              <a:tr h="83166">
                <a:tc gridSpan="15"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Фильтры: Операционный день Обработки Сообщения ОПКЦ СБП: 08.06.2026 - 22.06.2026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50071666"/>
                  </a:ext>
                </a:extLst>
              </a:tr>
              <a:tr h="4006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#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GUID </a:t>
                      </a:r>
                      <a:r>
                        <a:rPr lang="ru-RU" sz="600" u="none" strike="noStrike">
                          <a:effectLst/>
                        </a:rPr>
                        <a:t>распоряжения в ЭБ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Номер распоряжения в ЭБ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Банковский счет ТОФК получателя(расчетное)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Банковский Идентификационный Код Банка Получателя(95)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Код ТОФК получателя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Уникальный присваиваемый плательщиком Номер Операции(25)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Дата зачисления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Дата расчетов Операции СБП(105)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Операционный День Обработки Операции ОПКЦ СБП(111)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Идентификатор Операции ОПКЦ СБП(27)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Уникальный Номер Сообщения от ОПКЦ СБП(81)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Уникальный Идентификатор Начисления(202)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Сумма Операции СБП(44)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Код системы получателя(</a:t>
                      </a:r>
                      <a:r>
                        <a:rPr lang="ru-RU" sz="900" u="none" strike="noStrike" dirty="0" err="1">
                          <a:effectLst/>
                        </a:rPr>
                        <a:t>расчитаный</a:t>
                      </a:r>
                      <a:r>
                        <a:rPr lang="ru-RU" sz="900" u="none" strike="noStrike" dirty="0">
                          <a:effectLst/>
                        </a:rPr>
                        <a:t> по счету получателя)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extLst>
                  <a:ext uri="{0D108BD9-81ED-4DB2-BD59-A6C34878D82A}">
                    <a16:rowId xmlns:a16="http://schemas.microsoft.com/office/drawing/2014/main" xmlns="" val="1908886579"/>
                  </a:ext>
                </a:extLst>
              </a:tr>
              <a:tr h="83166"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ctr"/>
                </a:tc>
                <a:extLst>
                  <a:ext uri="{0D108BD9-81ED-4DB2-BD59-A6C34878D82A}">
                    <a16:rowId xmlns:a16="http://schemas.microsoft.com/office/drawing/2014/main" xmlns="" val="1799871414"/>
                  </a:ext>
                </a:extLst>
              </a:tr>
              <a:tr h="24190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24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d4a7db10-89b5-4c8e-8e48-12107d4257fa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510560905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 dirty="0">
                          <a:effectLst/>
                        </a:rPr>
                        <a:t>40102810445370000043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045004001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 dirty="0">
                          <a:effectLst/>
                        </a:rPr>
                        <a:t>5100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10450048500000001906202637668011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 dirty="0">
                          <a:effectLst/>
                        </a:rPr>
                        <a:t>19.06.26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19.06.26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19.06.26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B61700254487220B0B10110011790502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35CD782C4CF44BDF80E07CBB002F8334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0412145200000000031595471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u="none" strike="noStrike" dirty="0">
                          <a:effectLst/>
                        </a:rPr>
                        <a:t>2 616,70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 dirty="0">
                          <a:effectLst/>
                        </a:rPr>
                        <a:t>ASFK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extLst>
                  <a:ext uri="{0D108BD9-81ED-4DB2-BD59-A6C34878D82A}">
                    <a16:rowId xmlns:a16="http://schemas.microsoft.com/office/drawing/2014/main" xmlns="" val="2645568873"/>
                  </a:ext>
                </a:extLst>
              </a:tr>
              <a:tr h="24190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2691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405fe8f4-3dc3-402f-bfe7-9f63f47bb65f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514078023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40102810445370000043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045004001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5300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10445255930000001806202645776846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19.06.26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19.06.26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18.06.26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B6169180253672110B10120011790502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0B37ED45FA9E477EA257720F20592773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32256044250700986000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u="none" strike="noStrike">
                          <a:effectLst/>
                        </a:rPr>
                        <a:t>6 000,00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EXP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extLst>
                  <a:ext uri="{0D108BD9-81ED-4DB2-BD59-A6C34878D82A}">
                    <a16:rowId xmlns:a16="http://schemas.microsoft.com/office/drawing/2014/main" xmlns="" val="1504548243"/>
                  </a:ext>
                </a:extLst>
              </a:tr>
              <a:tr h="24190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2692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5d58be5d-5ee5-409a-811e-bf1057405da0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514078210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40102810445370000043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045004001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5300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10422026034290421806202638708459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19.06.26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19.06.26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18.06.26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B6169180314663140B10120011790502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E6C682CA48624BAB8356EED652A4770A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32256018260049428007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u="none" strike="noStrike">
                          <a:effectLst/>
                        </a:rPr>
                        <a:t>32 200,00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EXP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extLst>
                  <a:ext uri="{0D108BD9-81ED-4DB2-BD59-A6C34878D82A}">
                    <a16:rowId xmlns:a16="http://schemas.microsoft.com/office/drawing/2014/main" xmlns="" val="536583531"/>
                  </a:ext>
                </a:extLst>
              </a:tr>
              <a:tr h="24190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2693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7b9699e8-dad1-43ef-aa40-667f3044dbad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514078693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 dirty="0">
                          <a:effectLst/>
                        </a:rPr>
                        <a:t>40102810445370000043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045004001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5300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10445255930000001806202645776886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19.06.26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19.06.26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18.06.26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B61691804209901P0B10170011790502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5D2EFEB4D47247EBBBD4EAFC3FB709BE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32256044250643446005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u="none" strike="noStrike">
                          <a:effectLst/>
                        </a:rPr>
                        <a:t>2 500,00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EXP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extLst>
                  <a:ext uri="{0D108BD9-81ED-4DB2-BD59-A6C34878D82A}">
                    <a16:rowId xmlns:a16="http://schemas.microsoft.com/office/drawing/2014/main" xmlns="" val="2358716503"/>
                  </a:ext>
                </a:extLst>
              </a:tr>
              <a:tr h="24190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2694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87f845c7-4713-4fef-b25c-b2086f10b043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514079612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40102810445370000043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045004001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5300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10445255930000001806202645776934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19.06.26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19.06.26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18.06.26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A6169180604765170B10040011790502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A09F67E99D0543B493DB1044E681B5DD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32256044250537501006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u="none" strike="noStrike">
                          <a:effectLst/>
                        </a:rPr>
                        <a:t>5 500,00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EXP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extLst>
                  <a:ext uri="{0D108BD9-81ED-4DB2-BD59-A6C34878D82A}">
                    <a16:rowId xmlns:a16="http://schemas.microsoft.com/office/drawing/2014/main" xmlns="" val="811375416"/>
                  </a:ext>
                </a:extLst>
              </a:tr>
              <a:tr h="241904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 dirty="0">
                          <a:effectLst/>
                        </a:rPr>
                        <a:t>2695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84923f3f-f1a8-4be5-b7eb-7722e2c229e2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514080655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40102810445370000043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045004001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5300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10445255930000001806202645776982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19.06.26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19.06.26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18.06.26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B6169180815822140B10170011790502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EF0AC9DBFF5A4D48B96C89476D4F154B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32256044250247740008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600" u="none" strike="noStrike">
                          <a:effectLst/>
                        </a:rPr>
                        <a:t>6 000,00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EXP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extLst>
                  <a:ext uri="{0D108BD9-81ED-4DB2-BD59-A6C34878D82A}">
                    <a16:rowId xmlns:a16="http://schemas.microsoft.com/office/drawing/2014/main" xmlns="" val="1330479935"/>
                  </a:ext>
                </a:extLst>
              </a:tr>
              <a:tr h="83166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4" marR="4374" marT="4374" marB="0" anchor="b"/>
                </a:tc>
                <a:extLst>
                  <a:ext uri="{0D108BD9-81ED-4DB2-BD59-A6C34878D82A}">
                    <a16:rowId xmlns:a16="http://schemas.microsoft.com/office/drawing/2014/main" xmlns="" val="3852991346"/>
                  </a:ext>
                </a:extLst>
              </a:tr>
            </a:tbl>
          </a:graphicData>
        </a:graphic>
      </p:graphicFrame>
      <p:sp>
        <p:nvSpPr>
          <p:cNvPr id="20" name="Овал 19"/>
          <p:cNvSpPr/>
          <p:nvPr/>
        </p:nvSpPr>
        <p:spPr>
          <a:xfrm flipV="1">
            <a:off x="2410691" y="3524964"/>
            <a:ext cx="1695796" cy="5648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4572000" y="3524965"/>
            <a:ext cx="931025" cy="5648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5843848" y="3524965"/>
            <a:ext cx="1022466" cy="5648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9601196" y="3524965"/>
            <a:ext cx="839584" cy="5648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10440781" y="3524965"/>
            <a:ext cx="1221971" cy="54032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90204" y="5968157"/>
            <a:ext cx="855379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ru-RU" sz="8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- Банковский счет ТОФК получателя</a:t>
            </a:r>
            <a:endParaRPr lang="ru-RU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8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- Код ТОФК получателя</a:t>
            </a:r>
            <a:endParaRPr lang="ru-RU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8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- Дата зачисления</a:t>
            </a:r>
            <a:endParaRPr lang="ru-RU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8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- Код системы получателя</a:t>
            </a:r>
            <a:endParaRPr lang="ru-RU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20028" y="19214"/>
            <a:ext cx="3048000" cy="862346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4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6408781" y="404596"/>
            <a:ext cx="54656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Отражение операций в казначейском учете   </a:t>
            </a:r>
            <a:endParaRPr lang="ru-RU" sz="20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24" name="Объект 7"/>
          <p:cNvSpPr txBox="1">
            <a:spLocks/>
          </p:cNvSpPr>
          <p:nvPr/>
        </p:nvSpPr>
        <p:spPr>
          <a:xfrm>
            <a:off x="853465" y="3050273"/>
            <a:ext cx="5020573" cy="2662471"/>
          </a:xfrm>
          <a:prstGeom prst="rect">
            <a:avLst/>
          </a:prstGeom>
          <a:noFill/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 smtClean="0"/>
              <a:t>                       </a:t>
            </a:r>
            <a:r>
              <a:rPr lang="ru-RU" dirty="0" smtClean="0"/>
              <a:t>                  </a:t>
            </a:r>
            <a:r>
              <a:rPr lang="en-US" dirty="0" smtClean="0"/>
              <a:t>               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02111 -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03410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03410 -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02111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через СБП на КС других ТОФК,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открытых в ПЦ,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03224 (ЕБП)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03234 (ЕБП)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dirty="0" smtClean="0"/>
              <a:t>       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ru-RU" dirty="0" smtClean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14894" y="3084022"/>
            <a:ext cx="5297717" cy="2747435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02111 -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03410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03410 -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02111 </a:t>
            </a:r>
          </a:p>
          <a:p>
            <a:pPr algn="ctr">
              <a:lnSpc>
                <a:spcPct val="15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через СБП на КС других ТОФК,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открытых в ПЦ,</a:t>
            </a:r>
          </a:p>
          <a:p>
            <a:pPr algn="ctr">
              <a:lnSpc>
                <a:spcPct val="15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03224 (ЕБП)</a:t>
            </a:r>
          </a:p>
          <a:p>
            <a:pPr algn="ctr">
              <a:lnSpc>
                <a:spcPct val="15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03234 (ЕБП)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 flipH="1">
            <a:off x="6758316" y="3083811"/>
            <a:ext cx="4766571" cy="2747855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Дт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02111 -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03100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(03234)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Дт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03410 -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02111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на КС ТОФК 5100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3100 (ПУД)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3234 (ЕБП)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 rot="3235025">
            <a:off x="4516787" y="1904933"/>
            <a:ext cx="237100" cy="5253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18103998">
            <a:off x="7478322" y="1876913"/>
            <a:ext cx="234233" cy="5884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074215" y="2514197"/>
            <a:ext cx="1958198" cy="46975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5100 ТОФК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94746" y="1431694"/>
            <a:ext cx="7234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 через СБП по новому плану счетов (</a:t>
            </a:r>
            <a:r>
              <a:rPr lang="en-US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S0)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20028" y="19214"/>
            <a:ext cx="3048000" cy="862346"/>
          </a:xfrm>
          <a:prstGeom prst="rect">
            <a:avLst/>
          </a:prstGeom>
        </p:spPr>
      </p:pic>
      <p:sp>
        <p:nvSpPr>
          <p:cNvPr id="14" name="Объект 8"/>
          <p:cNvSpPr txBox="1">
            <a:spLocks/>
          </p:cNvSpPr>
          <p:nvPr/>
        </p:nvSpPr>
        <p:spPr>
          <a:xfrm>
            <a:off x="2210553" y="2542435"/>
            <a:ext cx="1478603" cy="427019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 smtClean="0"/>
              <a:t>              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ПЦ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ru-RU" dirty="0" smtClean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008F0-CFF7-4ED7-BD3C-48448BA611F9}" type="slidenum">
              <a:rPr lang="ru-RU" smtClean="0"/>
              <a:t>5</a:t>
            </a:fld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476215" y="2437378"/>
            <a:ext cx="1334982" cy="48249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124429" y="2437378"/>
            <a:ext cx="1857771" cy="57055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3" y="1007082"/>
            <a:ext cx="2204756" cy="205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53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6288657" y="384888"/>
            <a:ext cx="5551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Отражение </a:t>
            </a:r>
            <a:r>
              <a:rPr lang="ru-RU" sz="2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</a:t>
            </a:r>
            <a:r>
              <a:rPr lang="ru-RU" sz="2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казначейском учете   </a:t>
            </a:r>
          </a:p>
        </p:txBody>
      </p:sp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389418" y="1286963"/>
            <a:ext cx="9532108" cy="726732"/>
          </a:xfrm>
        </p:spPr>
        <p:txBody>
          <a:bodyPr>
            <a:normAutofit/>
          </a:bodyPr>
          <a:lstStyle/>
          <a:p>
            <a:pPr algn="ctr"/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 через СБП по старому плану счетов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sz="half" idx="1"/>
          </p:nvPr>
        </p:nvSpPr>
        <p:spPr>
          <a:xfrm>
            <a:off x="2287437" y="2596732"/>
            <a:ext cx="1450676" cy="58538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                      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ПЦ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8288545" y="2560510"/>
            <a:ext cx="2320507" cy="671803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                            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5100 ТОФК</a:t>
            </a: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трелка вниз 26"/>
          <p:cNvSpPr/>
          <p:nvPr/>
        </p:nvSpPr>
        <p:spPr>
          <a:xfrm rot="3302620">
            <a:off x="4080233" y="1925298"/>
            <a:ext cx="237536" cy="5550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низ 27"/>
          <p:cNvSpPr/>
          <p:nvPr/>
        </p:nvSpPr>
        <p:spPr>
          <a:xfrm rot="17905067">
            <a:off x="7871798" y="1902272"/>
            <a:ext cx="232105" cy="5581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306127" y="2695174"/>
            <a:ext cx="1431986" cy="57055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8288545" y="2642836"/>
            <a:ext cx="2303253" cy="58659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 rot="10800000" flipV="1">
            <a:off x="560713" y="3552381"/>
            <a:ext cx="5229280" cy="228599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бъект 9"/>
          <p:cNvSpPr txBox="1">
            <a:spLocks/>
          </p:cNvSpPr>
          <p:nvPr/>
        </p:nvSpPr>
        <p:spPr>
          <a:xfrm rot="10800000" flipV="1">
            <a:off x="6345447" y="3677463"/>
            <a:ext cx="5217543" cy="20358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Дт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32404 610 -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20211 610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Зачисление средств на КС         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03212 (ПУР ЭБ)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03224, 03234 (АС ФК)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288657" y="3501113"/>
            <a:ext cx="5331124" cy="2277374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Дт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32404 610 -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20211 610 </a:t>
            </a:r>
          </a:p>
          <a:p>
            <a:pPr algn="ctr">
              <a:lnSpc>
                <a:spcPct val="150000"/>
              </a:lnSpc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Зачисление средств на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03212 (ПУР ЭБ)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03224, 03234 (АС ФК)</a:t>
            </a:r>
          </a:p>
        </p:txBody>
      </p:sp>
      <p:sp>
        <p:nvSpPr>
          <p:cNvPr id="33" name="Объект 9"/>
          <p:cNvSpPr txBox="1">
            <a:spLocks/>
          </p:cNvSpPr>
          <p:nvPr/>
        </p:nvSpPr>
        <p:spPr>
          <a:xfrm rot="10800000" flipV="1">
            <a:off x="613307" y="3910377"/>
            <a:ext cx="5124089" cy="1570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Отражение поступлений через СБП на КС других ТОФК, открытых в ПЦ, </a:t>
            </a: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осуществляется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20028" y="19214"/>
            <a:ext cx="3048000" cy="862346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008F0-CFF7-4ED7-BD3C-48448BA611F9}" type="slidenum">
              <a:rPr lang="ru-RU" smtClean="0"/>
              <a:t>6</a:t>
            </a:fld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3" y="1007082"/>
            <a:ext cx="2204756" cy="205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2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6910517" y="262480"/>
            <a:ext cx="4369279" cy="4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Сверка</a:t>
            </a:r>
            <a:r>
              <a:rPr lang="ru-RU" sz="2219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19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расчетов</a:t>
            </a:r>
            <a:endParaRPr lang="ru-RU" sz="2219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220029" y="534252"/>
            <a:ext cx="11581714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580971" y="974736"/>
            <a:ext cx="7716852" cy="726732"/>
          </a:xfrm>
        </p:spPr>
        <p:txBody>
          <a:bodyPr>
            <a:noAutofit/>
          </a:bodyPr>
          <a:lstStyle/>
          <a:p>
            <a:pPr algn="ctr"/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Сверка расчетов по операциям через СБП с МОУ ФК: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sz="half" idx="1"/>
          </p:nvPr>
        </p:nvSpPr>
        <p:spPr>
          <a:xfrm>
            <a:off x="1914255" y="2242560"/>
            <a:ext cx="7110103" cy="106105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 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Ежедневно</a:t>
            </a:r>
            <a:r>
              <a:rPr lang="en-US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формирование отчета по глобальной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диагностике НПС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03410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914257" y="2242560"/>
            <a:ext cx="7110102" cy="10610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903565" y="4375620"/>
            <a:ext cx="8641263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Ежемесячно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формирование отчетности ф. 0503125 «Справка по консолидируемым расчетам» по счетам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03410 (НПС), 032404 (СПС)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914256" y="4375620"/>
            <a:ext cx="8641263" cy="134985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Ежемесячно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отчетности ф. 0503125 «Справка по консолидируемым расчетам» по счетам</a:t>
            </a:r>
          </a:p>
          <a:p>
            <a:pPr algn="ctr"/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03410 (НПС), 032404 (СПС)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20028" y="19214"/>
            <a:ext cx="3048000" cy="86234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8964538" y="881560"/>
            <a:ext cx="3160581" cy="25417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008F0-CFF7-4ED7-BD3C-48448BA611F9}" type="slidenum">
              <a:rPr lang="ru-RU" smtClean="0"/>
              <a:t>7</a:t>
            </a:fld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/>
        </p:blipFill>
        <p:spPr bwMode="auto">
          <a:xfrm>
            <a:off x="491846" y="2192012"/>
            <a:ext cx="1193074" cy="10126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/>
        </p:blipFill>
        <p:spPr bwMode="auto">
          <a:xfrm>
            <a:off x="471687" y="4375620"/>
            <a:ext cx="1193074" cy="10126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6054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6910517" y="262480"/>
            <a:ext cx="4369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и предложения</a:t>
            </a:r>
            <a:endParaRPr lang="ru-RU" sz="2219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220029" y="534252"/>
            <a:ext cx="11581714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20028" y="19214"/>
            <a:ext cx="3048000" cy="862346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008F0-CFF7-4ED7-BD3C-48448BA611F9}" type="slidenum">
              <a:rPr lang="ru-RU" smtClean="0"/>
              <a:t>8</a:t>
            </a:fld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657742" y="1307507"/>
            <a:ext cx="8622054" cy="4879648"/>
          </a:xfrm>
        </p:spPr>
        <p:txBody>
          <a:bodyPr>
            <a:norm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проблема - несвоевременное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закрытие выписки по счету 40102 и, как следствие, несвоевременное формирование выписок по казначейским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счетам,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причине несоответствия общей суммы документов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сумме, отраженной в доп. вкладке к выписке по банковскому счету 40102. Проблема решалась через обращение в службу технической поддержки после начала рабочего дня по московскому времени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Необходимо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оптимизировать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с целью ускорения решения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закрытия выписки.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Учитывать в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составе расчетов с МОУ на уровне Платежного Центра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средства, полученные через СБП, в том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отражаемые на казначейских счетах ТОФК - центров специализации, с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применением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бухгалтерской записи по Старому Плану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Счетов (счет 0 324 04).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Дополнить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действующий технологический регламент работы в Подсистеме Учета и Отчетности описанием действий Платежного Центра по отражению платежей, проведенных через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СБП.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Доработать ПУДС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добавления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фильтров,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необходимых для проверки платежей, поступивших через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СБП, либо реализовать возможность такой выверки </a:t>
            </a:r>
            <a:r>
              <a:rPr lang="ru-RU" sz="17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личном кабинете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бухгалтера </a:t>
            </a:r>
            <a:r>
              <a:rPr lang="ru-RU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ПУиО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Объект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92" y="2310660"/>
            <a:ext cx="1679633" cy="203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23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 bwMode="auto">
          <a:xfrm>
            <a:off x="9554901" y="438784"/>
            <a:ext cx="2621849" cy="5817561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 sz="3800"/>
          </a:p>
        </p:txBody>
      </p:sp>
      <p:sp>
        <p:nvSpPr>
          <p:cNvPr id="10" name="TextBox 9"/>
          <p:cNvSpPr txBox="1"/>
          <p:nvPr/>
        </p:nvSpPr>
        <p:spPr bwMode="auto">
          <a:xfrm>
            <a:off x="1103484" y="3187716"/>
            <a:ext cx="8177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59987" y="114508"/>
            <a:ext cx="3048000" cy="86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59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 xmlns:m="http://schemas.openxmlformats.org/officeDocument/2006/math" xmlns:w="http://schemas.openxmlformats.org/wordprocessingml/2006/main">
      <p:transition spd="slow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1412</TotalTime>
  <Words>900</Words>
  <Application>Microsoft Office PowerPoint</Application>
  <PresentationFormat>Широкоэкранный</PresentationFormat>
  <Paragraphs>317</Paragraphs>
  <Slides>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Операции через СБП по старому плану счетов</vt:lpstr>
      <vt:lpstr>Сверка расчетов по операциям через СБП с МОУ ФК: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Губрий Инесса Геннадьевна</cp:lastModifiedBy>
  <cp:revision>98</cp:revision>
  <cp:lastPrinted>2026-07-02T10:29:20Z</cp:lastPrinted>
  <dcterms:created xsi:type="dcterms:W3CDTF">2026-06-25T01:47:11Z</dcterms:created>
  <dcterms:modified xsi:type="dcterms:W3CDTF">2026-07-07T06:59:39Z</dcterms:modified>
</cp:coreProperties>
</file>